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28"/>
  </p:notesMasterIdLst>
  <p:sldIdLst>
    <p:sldId id="256" r:id="rId6"/>
    <p:sldId id="532" r:id="rId7"/>
    <p:sldId id="523" r:id="rId8"/>
    <p:sldId id="481" r:id="rId9"/>
    <p:sldId id="472" r:id="rId10"/>
    <p:sldId id="517" r:id="rId11"/>
    <p:sldId id="518" r:id="rId12"/>
    <p:sldId id="459" r:id="rId13"/>
    <p:sldId id="519" r:id="rId14"/>
    <p:sldId id="524" r:id="rId15"/>
    <p:sldId id="520" r:id="rId16"/>
    <p:sldId id="525" r:id="rId17"/>
    <p:sldId id="530" r:id="rId18"/>
    <p:sldId id="267" r:id="rId19"/>
    <p:sldId id="514" r:id="rId20"/>
    <p:sldId id="268" r:id="rId21"/>
    <p:sldId id="526" r:id="rId22"/>
    <p:sldId id="527" r:id="rId23"/>
    <p:sldId id="528" r:id="rId24"/>
    <p:sldId id="529" r:id="rId25"/>
    <p:sldId id="531" r:id="rId26"/>
    <p:sldId id="463" r:id="rId2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357" autoAdjust="0"/>
  </p:normalViewPr>
  <p:slideViewPr>
    <p:cSldViewPr snapToGrid="0">
      <p:cViewPr varScale="1">
        <p:scale>
          <a:sx n="114" d="100"/>
          <a:sy n="114" d="100"/>
        </p:scale>
        <p:origin x="15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98A1932-F036-431F-8EE2-364BD19049F0}" type="datetimeFigureOut">
              <a:rPr lang="en-US" smtClean="0"/>
              <a:t>8/25/2021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EFC78AE-C023-4FD6-B081-95143F209C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422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C78AE-C023-4FD6-B081-95143F209C1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265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65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F4B952-38DF-4C2A-ADC2-C4EBEF1386A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658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9516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5887">
              <a:defRPr/>
            </a:pPr>
            <a:fld id="{0CF4B952-38DF-4C2A-ADC2-C4EBEF1386A4}" type="slidenum">
              <a:rPr lang="en-US" altLang="en-US">
                <a:solidFill>
                  <a:prstClr val="black"/>
                </a:solidFill>
                <a:latin typeface="Calibri" panose="020F0502020204030204"/>
              </a:rPr>
              <a:pPr defTabSz="465887">
                <a:defRPr/>
              </a:pPr>
              <a:t>11</a:t>
            </a:fld>
            <a:endParaRPr lang="en-US" alt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87786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>
                <a:latin typeface="+mn-lt"/>
              </a:rPr>
              <a:t>General LEP Information:</a:t>
            </a:r>
          </a:p>
          <a:p>
            <a:endParaRPr lang="en-US" sz="1400" dirty="0">
              <a:latin typeface="+mn-lt"/>
            </a:endParaRPr>
          </a:p>
          <a:p>
            <a:r>
              <a:rPr lang="en-US" sz="1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There were 56 fatal falls to a lower level in Indiana in 2014-2018. 25 in construction and 31 in general industry.</a:t>
            </a:r>
          </a:p>
          <a:p>
            <a:endParaRPr lang="en-US" sz="14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There were 11 fatalities in the NAICS code 23891 in 2014-2018. This NAICS is associated with Site Preparation Contractors.</a:t>
            </a:r>
          </a:p>
          <a:p>
            <a:endParaRPr lang="en-US" sz="14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2018 Nonfatal construction industry injury and illness rate – 2.6</a:t>
            </a:r>
          </a:p>
          <a:p>
            <a:pPr lvl="1"/>
            <a:r>
              <a:rPr lang="en-US" sz="1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Non-residential construction – 2.7</a:t>
            </a:r>
          </a:p>
          <a:p>
            <a:pPr lvl="1"/>
            <a:r>
              <a:rPr lang="en-US" sz="1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Residential construction – 5.8</a:t>
            </a:r>
          </a:p>
          <a:p>
            <a:r>
              <a:rPr lang="en-US" sz="1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Between 2014-2018, there were 92 construction fatalities in Indiana, over 20% occurred on residential construction sites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65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F4B952-38DF-4C2A-ADC2-C4EBEF1386A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658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3065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65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F4B952-38DF-4C2A-ADC2-C4EBEF1386A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658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5246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IOSHA Most Frequently Cited</a:t>
            </a:r>
          </a:p>
          <a:p>
            <a:endParaRPr lang="en-US" dirty="0"/>
          </a:p>
          <a:p>
            <a:r>
              <a:rPr lang="en-US" dirty="0"/>
              <a:t>Top 10 standards cited make up more than half of the IOSHA cited violations.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C78AE-C023-4FD6-B081-95143F209C1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4915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IOSHA Most Frequently Cited</a:t>
            </a:r>
          </a:p>
          <a:p>
            <a:endParaRPr lang="en-US" dirty="0"/>
          </a:p>
          <a:p>
            <a:r>
              <a:rPr lang="en-US" dirty="0"/>
              <a:t>Top 10 standards cited make up more than half of the IOSHA cited violations.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C78AE-C023-4FD6-B081-95143F209C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78355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>
            <a:extLst>
              <a:ext uri="{FF2B5EF4-FFF2-40B4-BE49-F238E27FC236}">
                <a16:creationId xmlns:a16="http://schemas.microsoft.com/office/drawing/2014/main" id="{956F8361-2C71-4A5E-BD60-9BDE5B3003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4463" y="1162050"/>
            <a:ext cx="4181475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>
            <a:extLst>
              <a:ext uri="{FF2B5EF4-FFF2-40B4-BE49-F238E27FC236}">
                <a16:creationId xmlns:a16="http://schemas.microsoft.com/office/drawing/2014/main" id="{055A5297-8DE9-477A-96FA-0D8FC4032F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0420" name="Slide Number Placeholder 3">
            <a:extLst>
              <a:ext uri="{FF2B5EF4-FFF2-40B4-BE49-F238E27FC236}">
                <a16:creationId xmlns:a16="http://schemas.microsoft.com/office/drawing/2014/main" id="{CDBEEBF8-0250-4518-A01D-57458AB12B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ADA443-29B1-475F-9EAE-8AA238318492}" type="slidenum">
              <a:rPr lang="en-US" altLang="en-US" smtClean="0"/>
              <a:pPr/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83080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F4B952-38DF-4C2A-ADC2-C4EBEF1386A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3177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086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5887">
              <a:defRPr/>
            </a:pPr>
            <a:fld id="{0CF4B952-38DF-4C2A-ADC2-C4EBEF1386A4}" type="slidenum">
              <a:rPr lang="en-US" altLang="en-US">
                <a:solidFill>
                  <a:prstClr val="black"/>
                </a:solidFill>
                <a:latin typeface="Calibri" panose="020F0502020204030204"/>
              </a:rPr>
              <a:pPr defTabSz="465887">
                <a:defRPr/>
              </a:pPr>
              <a:t>3</a:t>
            </a:fld>
            <a:endParaRPr lang="en-US" alt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9881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2019 SOII released on November 4, 2020.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F4B952-38DF-4C2A-ADC2-C4EBEF1386A4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1003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0CF4B952-38DF-4C2A-ADC2-C4EBEF1386A4}" type="slidenum">
              <a:rPr lang="en-US" altLang="en-US">
                <a:solidFill>
                  <a:prstClr val="black"/>
                </a:solidFill>
                <a:latin typeface="Arial" panose="020B0604020202020204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162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0CF4B952-38DF-4C2A-ADC2-C4EBEF1386A4}" type="slidenum">
              <a:rPr lang="en-US" altLang="en-US">
                <a:solidFill>
                  <a:prstClr val="black"/>
                </a:solidFill>
                <a:latin typeface="Arial" panose="020B0604020202020204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59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F4B952-38DF-4C2A-ADC2-C4EBEF1386A4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9580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5887">
              <a:defRPr/>
            </a:pPr>
            <a:fld id="{0CF4B952-38DF-4C2A-ADC2-C4EBEF1386A4}" type="slidenum">
              <a:rPr lang="en-US" altLang="en-US">
                <a:solidFill>
                  <a:prstClr val="black"/>
                </a:solidFill>
                <a:latin typeface="Calibri" panose="020F0502020204030204"/>
              </a:rPr>
              <a:pPr defTabSz="465887">
                <a:defRPr/>
              </a:pPr>
              <a:t>8</a:t>
            </a:fld>
            <a:endParaRPr lang="en-US" alt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42318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5887">
              <a:defRPr/>
            </a:pPr>
            <a:fld id="{0CF4B952-38DF-4C2A-ADC2-C4EBEF1386A4}" type="slidenum">
              <a:rPr lang="en-US" altLang="en-US">
                <a:solidFill>
                  <a:prstClr val="black"/>
                </a:solidFill>
                <a:latin typeface="Calibri" panose="020F0502020204030204"/>
              </a:rPr>
              <a:pPr defTabSz="465887">
                <a:defRPr/>
              </a:pPr>
              <a:t>9</a:t>
            </a:fld>
            <a:endParaRPr lang="en-US" alt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07273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21F5-A65E-472A-9AE1-33E1B4862533}" type="datetimeFigureOut">
              <a:rPr lang="en-US" smtClean="0"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E91B-DA2A-4C2A-A4CB-6639F4A022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962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21F5-A65E-472A-9AE1-33E1B4862533}" type="datetimeFigureOut">
              <a:rPr lang="en-US" smtClean="0"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E91B-DA2A-4C2A-A4CB-6639F4A022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159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21F5-A65E-472A-9AE1-33E1B4862533}" type="datetimeFigureOut">
              <a:rPr lang="en-US" smtClean="0"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E91B-DA2A-4C2A-A4CB-6639F4A022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674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2C2000-EF4D-4FAF-9E69-7961442D7D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4770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4E0E2-E674-44E4-B4D8-2938A511AA3C}" type="datetime2">
              <a:rPr lang="en-US"/>
              <a:pPr>
                <a:defRPr/>
              </a:pPr>
              <a:t>Wednesday, August 25, 2021</a:t>
            </a:fld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E109E8-051E-4E03-8A2C-87F2DB43CA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65BCD8A-7940-4FFF-8DD2-1F5D43447F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7830C-7100-441A-A4F5-6CAAB11F601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45242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14B872-B8DD-4C6D-B931-6F62DE3582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55A8D-6EA3-49E6-8F5B-ADC5D907F8D5}" type="datetime2">
              <a:rPr lang="en-US"/>
              <a:pPr>
                <a:defRPr/>
              </a:pPr>
              <a:t>Wednesday, August 25, 2021</a:t>
            </a:fld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90C7B0-AE4E-4F26-833B-C6A9343480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6A8E19-C3D0-4F7A-B1AC-8508C1C1B3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DB767-23F7-4C1B-BC30-35CDCEA2025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50506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30E35C-8B9A-4D6C-8740-340FFEC91F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34123-B858-470E-B641-F3A32FA58CD4}" type="datetime2">
              <a:rPr lang="en-US"/>
              <a:pPr>
                <a:defRPr/>
              </a:pPr>
              <a:t>Wednesday, August 25, 2021</a:t>
            </a:fld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B81C9DF-3D4C-4FA1-B65B-B14481D09C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A3FA7B-28A1-43FC-92E9-CC68AC1242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14528-A2DA-4C75-BBFD-6D30DA81DF0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38346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849854-267E-4295-BAB3-22446B371E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B8747-42A0-46D8-8F83-8A343E7D95C8}" type="datetime2">
              <a:rPr lang="en-US"/>
              <a:pPr>
                <a:defRPr/>
              </a:pPr>
              <a:t>Wednesday, August 25, 2021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37BA0C-0ECC-467F-BE88-1E22259827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5E0173-A051-4DA6-9F96-AA39A60D6D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B9F53-2962-4E1F-9095-B1FB6BFBA20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9055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548F4E3-06E8-4772-832A-AAA87EBD37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A5CB9-2E70-4AFB-86CE-2FDDD2A58D3E}" type="datetime2">
              <a:rPr lang="en-US"/>
              <a:pPr>
                <a:defRPr/>
              </a:pPr>
              <a:t>Wednesday, August 25, 2021</a:t>
            </a:fld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3436942-AF00-4C6E-B1F2-D295CBA16B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F71E60D-45CB-4DE1-820F-0B1DE7623C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5F6ED-54A7-45C4-A74F-2C109FDCCAC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36010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AAAB2BA-26B1-4FAD-83F6-007AC26421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32C85-B2B1-4CA3-9F07-EAD133129C43}" type="datetime2">
              <a:rPr lang="en-US"/>
              <a:pPr>
                <a:defRPr/>
              </a:pPr>
              <a:t>Wednesday, August 25, 2021</a:t>
            </a:fld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EBCB533-BBE3-437F-ABB9-97639FF0DA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9823455-0AB1-43FA-9F9B-274F4C3BBE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8B6FA-9F04-4F7D-A641-22568F2F11B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15220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95CA61A-E81B-4D70-9987-4B92724456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DBC28-0DF1-40DD-BAF6-ECF67876251F}" type="datetime2">
              <a:rPr lang="en-US"/>
              <a:pPr>
                <a:defRPr/>
              </a:pPr>
              <a:t>Wednesday, August 25, 2021</a:t>
            </a:fld>
            <a:endParaRPr 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8372411-4879-48FC-B650-2BB5073963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EC99959-3D70-4F40-8CF2-1B57BA5970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7E8CA-4313-4EC6-AB52-D2496CE99F1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49943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A01ECF-CB8B-425C-B0A8-C19A77813B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3B363-F7EA-49DB-B3B4-AB50FE51682B}" type="datetime2">
              <a:rPr lang="en-US"/>
              <a:pPr>
                <a:defRPr/>
              </a:pPr>
              <a:t>Wednesday, August 25, 2021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936703-292C-46AC-AD5C-DE9C0E8648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9CDED0-A34B-477E-B9E1-12B4F0545C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43C5D-7238-40D6-B9DE-8BDB0F63050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96801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21F5-A65E-472A-9AE1-33E1B4862533}" type="datetimeFigureOut">
              <a:rPr lang="en-US" smtClean="0"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E91B-DA2A-4C2A-A4CB-6639F4A022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611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D596AE-F64C-4835-9830-90244F89D5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9C79D-7A5B-4A48-BB81-CA876859C7FE}" type="datetime2">
              <a:rPr lang="en-US"/>
              <a:pPr>
                <a:defRPr/>
              </a:pPr>
              <a:t>Wednesday, August 25, 2021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80C0C0-93DA-4EDC-B4BE-5CF3042A34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94A50A-5D81-4C34-B6E6-6CE7BD7A75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52EFA-BFA8-4A58-AB00-AB0EA6F819F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58796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A111FC-6AED-4F7B-95CF-B8FC6BBFD2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B2A2D-6DEE-431B-98DF-AF6C41E2DB2D}" type="datetime2">
              <a:rPr lang="en-US"/>
              <a:pPr>
                <a:defRPr/>
              </a:pPr>
              <a:t>Wednesday, August 25, 2021</a:t>
            </a:fld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46FC51-51BE-443B-BE68-573FCD4737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695D3A-364A-4D66-A983-AAB8026264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E29D9-61EE-4C93-92CB-5E3304066D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28407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315D44-9A16-470F-8C67-9B879B5990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D6889-58D1-4BEA-B512-083CB75A32F2}" type="datetime2">
              <a:rPr lang="en-US"/>
              <a:pPr>
                <a:defRPr/>
              </a:pPr>
              <a:t>Wednesday, August 25, 2021</a:t>
            </a:fld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F2246D-CEB2-421F-891F-A72EF42229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E0BB87-A9D9-4830-9901-5E65A55D1A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BBEFA-19A7-4FBE-AA3C-F3A1AD61791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6327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21F5-A65E-472A-9AE1-33E1B4862533}" type="datetimeFigureOut">
              <a:rPr lang="en-US" smtClean="0"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E91B-DA2A-4C2A-A4CB-6639F4A022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752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21F5-A65E-472A-9AE1-33E1B4862533}" type="datetimeFigureOut">
              <a:rPr lang="en-US" smtClean="0"/>
              <a:t>8/25/2021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E91B-DA2A-4C2A-A4CB-6639F4A022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24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21F5-A65E-472A-9AE1-33E1B4862533}" type="datetimeFigureOut">
              <a:rPr lang="en-US" smtClean="0"/>
              <a:t>8/25/2021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E91B-DA2A-4C2A-A4CB-6639F4A022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286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21F5-A65E-472A-9AE1-33E1B4862533}" type="datetimeFigureOut">
              <a:rPr lang="en-US" smtClean="0"/>
              <a:t>8/25/2021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E91B-DA2A-4C2A-A4CB-6639F4A022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372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21F5-A65E-472A-9AE1-33E1B4862533}" type="datetimeFigureOut">
              <a:rPr lang="en-US" smtClean="0"/>
              <a:t>8/25/2021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E91B-DA2A-4C2A-A4CB-6639F4A022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727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21F5-A65E-472A-9AE1-33E1B4862533}" type="datetimeFigureOut">
              <a:rPr lang="en-US" smtClean="0"/>
              <a:t>8/25/2021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E91B-DA2A-4C2A-A4CB-6639F4A022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918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21F5-A65E-472A-9AE1-33E1B4862533}" type="datetimeFigureOut">
              <a:rPr lang="en-US" smtClean="0"/>
              <a:t>8/25/2021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E91B-DA2A-4C2A-A4CB-6639F4A022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309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C21F5-A65E-472A-9AE1-33E1B4862533}" type="datetimeFigureOut">
              <a:rPr lang="en-US" smtClean="0"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5E91B-DA2A-4C2A-A4CB-6639F4A022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50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>
            <a:extLst>
              <a:ext uri="{FF2B5EF4-FFF2-40B4-BE49-F238E27FC236}">
                <a16:creationId xmlns:a16="http://schemas.microsoft.com/office/drawing/2014/main" id="{8C22699F-406B-4252-9785-694A0806739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rgbClr val="336699"/>
                </a:solidFill>
                <a:latin typeface="Arial" charset="0"/>
              </a:defRPr>
            </a:lvl1pPr>
          </a:lstStyle>
          <a:p>
            <a:pPr>
              <a:defRPr/>
            </a:pPr>
            <a:fld id="{D7F8AA22-B8B8-4EDA-9EE6-1D73F770A5EE}" type="datetime2">
              <a:rPr lang="en-US"/>
              <a:pPr>
                <a:defRPr/>
              </a:pPr>
              <a:t>Wednesday, August 25, 2021</a:t>
            </a:fld>
            <a:endParaRPr 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71C5B00-6E4F-4343-A491-1B8050080DA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D214249-D2A6-4861-BE41-350C18E66CA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C9A7427-F1F4-4428-91DD-C5D9116BFB8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0EF7568B-A97C-4D8D-B6C4-45377AFA85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4FA51E44-D223-4798-9D7D-8277E4169E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9557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.gov/dol/3147.ht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hyperlink" Target="http://www.in.gov/dol/iosha.ht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.gov/dol/insafe.htm" TargetMode="External"/><Relationship Id="rId5" Type="http://schemas.openxmlformats.org/officeDocument/2006/relationships/hyperlink" Target="https://www.in.gov/dol/insafe.htm" TargetMode="External"/><Relationship Id="rId4" Type="http://schemas.openxmlformats.org/officeDocument/2006/relationships/hyperlink" Target="http://www.in.gov/dol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3E9E1-E238-4D09-823E-225A35517A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835" y="3095639"/>
            <a:ext cx="8900719" cy="211600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IDOL Update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CCS Safety Director’s Forum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August 25, 2021</a:t>
            </a:r>
            <a:b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C174FA-CC98-4B59-A08F-E3005B27B5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264653"/>
            <a:ext cx="6858000" cy="905256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Michelle Ellison, Deputy Commissioner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Jeremy Galloway, Director of Construction Safety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8B8745D9-CE39-4A9D-A74B-F1B270BF1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pPr>
              <a:defRPr/>
            </a:pPr>
            <a:fld id="{7AAB8747-42A0-46D8-8F83-8A343E7D95C8}" type="datetime2">
              <a:rPr lang="en-US" sz="800">
                <a:solidFill>
                  <a:srgbClr val="336699"/>
                </a:solidFill>
                <a:latin typeface="Arial" panose="020B0604020202020204" pitchFamily="34" charset="0"/>
              </a:rPr>
              <a:pPr>
                <a:defRPr/>
              </a:pPr>
              <a:t>Wednesday, August 25, 2021</a:t>
            </a:fld>
            <a:endParaRPr lang="en-US" sz="800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94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1050A9C1-7637-49C3-BF86-BE33666A1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2019 Hoosier Worker Fatalities by Industry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16FA0E30-53A0-401F-B407-7241D8E9C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2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Highest Industries</a:t>
            </a:r>
          </a:p>
          <a:p>
            <a:pPr marL="914354" lvl="1" indent="-457178"/>
            <a:r>
              <a:rPr lang="en-US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Construction: 20, a decrease of 11 from 2018</a:t>
            </a:r>
          </a:p>
          <a:p>
            <a:pPr marL="1314386" lvl="2" indent="-457178"/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falls, slips, or trips</a:t>
            </a:r>
          </a:p>
          <a:p>
            <a:pPr marL="1314386" lvl="2" indent="-457178"/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transportation-related incidents</a:t>
            </a:r>
          </a:p>
          <a:p>
            <a:pPr marL="914354" lvl="1" indent="-457178"/>
            <a:r>
              <a:rPr lang="en-US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Agriculture, forestry, fishing and hunting: 18, a decrease of 12 from 2018</a:t>
            </a:r>
          </a:p>
          <a:p>
            <a:pPr marL="1200091" lvl="2" indent="-342882"/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transportation-related incidents</a:t>
            </a:r>
          </a:p>
          <a:p>
            <a:pPr marL="914354" lvl="1" indent="-457178"/>
            <a:r>
              <a:rPr lang="en-US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Retail Trade: 14</a:t>
            </a:r>
          </a:p>
        </p:txBody>
      </p:sp>
      <p:sp>
        <p:nvSpPr>
          <p:cNvPr id="13316" name="Date Placeholder 3">
            <a:extLst>
              <a:ext uri="{FF2B5EF4-FFF2-40B4-BE49-F238E27FC236}">
                <a16:creationId xmlns:a16="http://schemas.microsoft.com/office/drawing/2014/main" id="{2CDC0F91-791B-4C9B-B453-57E16AC27D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13" indent="-285737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2942" indent="-228589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120" indent="-228589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298" indent="-228589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474" indent="-228589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652" indent="-228589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8829" indent="-228589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006" indent="-228589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F440ED-C76D-4752-A988-39421D17DEEF}" type="datetime2"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Wednesday, August 25, 2021</a:t>
            </a:fld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F15E4E-3EE6-4C73-98C2-8F80D4DF9675}"/>
              </a:ext>
            </a:extLst>
          </p:cNvPr>
          <p:cNvSpPr txBox="1"/>
          <p:nvPr/>
        </p:nvSpPr>
        <p:spPr>
          <a:xfrm>
            <a:off x="136358" y="6128604"/>
            <a:ext cx="85504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78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Federal Bureau of Labor Statistics’ Census of Fatal Occupational Injuries for 2019</a:t>
            </a:r>
          </a:p>
        </p:txBody>
      </p:sp>
    </p:spTree>
    <p:extLst>
      <p:ext uri="{BB962C8B-B14F-4D97-AF65-F5344CB8AC3E}">
        <p14:creationId xmlns:p14="http://schemas.microsoft.com/office/powerpoint/2010/main" val="425457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1050A9C1-7637-49C3-BF86-BE33666A1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2019 Fatal Workplace Injuries </a:t>
            </a:r>
            <a:b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Indiana by Event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16FA0E30-53A0-401F-B407-7241D8E9C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2"/>
            <a:ext cx="8229600" cy="4525963"/>
          </a:xfrm>
        </p:spPr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Highest Fatal Events</a:t>
            </a:r>
          </a:p>
          <a:p>
            <a:pPr marL="914354" lvl="1" indent="-457178"/>
            <a:r>
              <a:rPr lang="en-US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Transportation incidents: 55, a decrease of 23 from 2018</a:t>
            </a:r>
          </a:p>
          <a:p>
            <a:pPr marL="914354" lvl="1" indent="-457178"/>
            <a:r>
              <a:rPr lang="en-US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with objects and equipment: 24, a decrease of 8 from 2018</a:t>
            </a:r>
          </a:p>
          <a:p>
            <a:pPr marL="914354" lvl="1" indent="-457178"/>
            <a:r>
              <a:rPr lang="en-US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Falls, slips, or trips: 24, of which 11 (46%) occurred in the construction industry</a:t>
            </a:r>
          </a:p>
          <a:p>
            <a:pPr marL="914354" lvl="1" indent="-457178"/>
            <a:r>
              <a:rPr lang="en-US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Violence and other injuries by persons or animals: 19, decrease from 22 from 2018</a:t>
            </a:r>
          </a:p>
        </p:txBody>
      </p:sp>
      <p:sp>
        <p:nvSpPr>
          <p:cNvPr id="13316" name="Date Placeholder 3">
            <a:extLst>
              <a:ext uri="{FF2B5EF4-FFF2-40B4-BE49-F238E27FC236}">
                <a16:creationId xmlns:a16="http://schemas.microsoft.com/office/drawing/2014/main" id="{2CDC0F91-791B-4C9B-B453-57E16AC27D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13" indent="-285737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2942" indent="-228589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120" indent="-228589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298" indent="-228589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474" indent="-228589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652" indent="-228589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8829" indent="-228589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006" indent="-228589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F440ED-C76D-4752-A988-39421D17DEEF}" type="datetime2"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Wednesday, August 25, 2021</a:t>
            </a:fld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8720CE-29B4-499B-978D-ACE809AA2BC7}"/>
              </a:ext>
            </a:extLst>
          </p:cNvPr>
          <p:cNvSpPr txBox="1"/>
          <p:nvPr/>
        </p:nvSpPr>
        <p:spPr>
          <a:xfrm>
            <a:off x="136358" y="6128604"/>
            <a:ext cx="85504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78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Federal Bureau of Labor Statistics’ Census of Fatal Occupational Injuries for 2019</a:t>
            </a:r>
          </a:p>
        </p:txBody>
      </p:sp>
      <p:pic>
        <p:nvPicPr>
          <p:cNvPr id="4" name="Picture 3" descr="Calendar&#10;&#10;Description automatically generated">
            <a:extLst>
              <a:ext uri="{FF2B5EF4-FFF2-40B4-BE49-F238E27FC236}">
                <a16:creationId xmlns:a16="http://schemas.microsoft.com/office/drawing/2014/main" id="{F637FD94-1AFF-455C-B83B-E337DAFD0F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848" y="4009936"/>
            <a:ext cx="1369954" cy="179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430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1050A9C1-7637-49C3-BF86-BE33666A1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Local Emphasis Programs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16FA0E30-53A0-401F-B407-7241D8E9C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2"/>
            <a:ext cx="8229600" cy="4525963"/>
          </a:xfrm>
        </p:spPr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LEPs promote awareness of and address hazards or industries that pose a workplace safety or health risk to workers</a:t>
            </a:r>
          </a:p>
          <a:p>
            <a:pPr marL="228600" lvl="1">
              <a:spcBef>
                <a:spcPts val="100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IOSHA does not need to see a hazard to stop</a:t>
            </a:r>
          </a:p>
          <a:p>
            <a:pPr marL="228600" lvl="1">
              <a:spcBef>
                <a:spcPts val="100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LEPs:</a:t>
            </a:r>
          </a:p>
          <a:p>
            <a:pPr marL="914354" lvl="1" indent="-457178"/>
            <a:r>
              <a:rPr lang="en-US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4, 2020: Falls (e.g., fall-related hazards) in General Industry and Construction</a:t>
            </a:r>
          </a:p>
          <a:p>
            <a:pPr marL="914354" lvl="1" indent="-457178"/>
            <a:r>
              <a:rPr lang="en-US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4, 2020: Renovation, Rehabilitation, and Demolition</a:t>
            </a:r>
          </a:p>
          <a:p>
            <a:pPr marL="914354" lvl="1" indent="-457178"/>
            <a:r>
              <a:rPr lang="en-US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3, 2021: Residential Construction Projects</a:t>
            </a:r>
          </a:p>
          <a:p>
            <a:pPr marL="914354" lvl="1" indent="-457178"/>
            <a:endParaRPr lang="en-US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>
              <a:spcBef>
                <a:spcPts val="1000"/>
              </a:spcBef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LEP/NEP webpage: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www.in.gov/dol/3147.htm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914354" lvl="1" indent="-457178"/>
            <a:endParaRPr lang="en-US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Date Placeholder 3">
            <a:extLst>
              <a:ext uri="{FF2B5EF4-FFF2-40B4-BE49-F238E27FC236}">
                <a16:creationId xmlns:a16="http://schemas.microsoft.com/office/drawing/2014/main" id="{2CDC0F91-791B-4C9B-B453-57E16AC27D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13" indent="-285737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2942" indent="-228589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120" indent="-228589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298" indent="-228589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474" indent="-228589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652" indent="-228589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8829" indent="-228589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006" indent="-228589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F440ED-C76D-4752-A988-39421D17DEEF}" type="datetime2"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Wednesday, August 25, 2021</a:t>
            </a:fld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617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1050A9C1-7637-49C3-BF86-BE33666A1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LEP – Falls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16FA0E30-53A0-401F-B407-7241D8E9C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2"/>
            <a:ext cx="8229600" cy="4525963"/>
          </a:xfrm>
        </p:spPr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Covers both Construction and General Industry worksites</a:t>
            </a:r>
          </a:p>
          <a:p>
            <a:pPr marL="685800" lvl="2">
              <a:spcBef>
                <a:spcPts val="100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2014 to 2018 in Indiana, there were 56 fatal falls to a lower level in Construction (25) and General Industry (31).</a:t>
            </a:r>
          </a:p>
          <a:p>
            <a:pPr marL="685800" lvl="2">
              <a:spcBef>
                <a:spcPts val="100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were 22 fatal falls to a lower level in the Construction industry in 2018 (11) and 2019 (11).</a:t>
            </a:r>
          </a:p>
          <a:p>
            <a:pPr marL="685800" lvl="2">
              <a:spcBef>
                <a:spcPts val="100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Indiana in 2018 and 2019, there were 8,570 nonfatal fall-related injuries.</a:t>
            </a:r>
          </a:p>
          <a:p>
            <a:pPr marL="685800" lvl="2">
              <a:spcBef>
                <a:spcPts val="1000"/>
              </a:spcBef>
            </a:pP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2">
              <a:spcBef>
                <a:spcPts val="1000"/>
              </a:spcBef>
            </a:pP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354" lvl="1" indent="-457178"/>
            <a:endParaRPr lang="en-US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Date Placeholder 3">
            <a:extLst>
              <a:ext uri="{FF2B5EF4-FFF2-40B4-BE49-F238E27FC236}">
                <a16:creationId xmlns:a16="http://schemas.microsoft.com/office/drawing/2014/main" id="{2CDC0F91-791B-4C9B-B453-57E16AC27D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13" indent="-285737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2942" indent="-228589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120" indent="-228589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298" indent="-228589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474" indent="-228589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652" indent="-228589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8829" indent="-228589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006" indent="-228589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F440ED-C76D-4752-A988-39421D17DEEF}" type="datetime2"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Wednesday, August 25, 2021</a:t>
            </a:fld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502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6B8CC-9AE7-45CA-A42E-F2FD76B0F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LEP – RenoDemo Hazards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8CCAF-CB81-479E-924D-FEEB4B2F1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628" y="1390948"/>
            <a:ext cx="8238744" cy="5018036"/>
          </a:xfrm>
        </p:spPr>
        <p:txBody>
          <a:bodyPr>
            <a:normAutofit fontScale="92500" lnSpcReduction="10000"/>
          </a:bodyPr>
          <a:lstStyle/>
          <a:p>
            <a:pPr marL="228600" lvl="1">
              <a:lnSpc>
                <a:spcPct val="110000"/>
              </a:lnSpc>
              <a:spcBef>
                <a:spcPts val="1000"/>
              </a:spcBef>
            </a:pP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Electrical</a:t>
            </a:r>
          </a:p>
          <a:p>
            <a:pPr lvl="1"/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Ungrounded electrical installations</a:t>
            </a:r>
          </a:p>
          <a:p>
            <a:pPr lvl="1"/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Improperly labeled or unlabeled electrical installations</a:t>
            </a:r>
          </a:p>
          <a:p>
            <a:pPr marL="228600" lvl="1">
              <a:lnSpc>
                <a:spcPct val="110000"/>
              </a:lnSpc>
              <a:spcBef>
                <a:spcPts val="1000"/>
              </a:spcBef>
            </a:pP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</a:t>
            </a:r>
          </a:p>
          <a:p>
            <a:pPr lvl="1"/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Unguarded floor openings</a:t>
            </a:r>
          </a:p>
          <a:p>
            <a:pPr marL="228600" lvl="1">
              <a:lnSpc>
                <a:spcPct val="110000"/>
              </a:lnSpc>
              <a:spcBef>
                <a:spcPts val="1000"/>
              </a:spcBef>
            </a:pP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Airborne Contaminants</a:t>
            </a:r>
          </a:p>
          <a:p>
            <a:pPr lvl="1"/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Asbestos</a:t>
            </a:r>
          </a:p>
          <a:p>
            <a:pPr lvl="1"/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Silica</a:t>
            </a:r>
          </a:p>
          <a:p>
            <a:pPr lvl="1"/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</a:t>
            </a:r>
          </a:p>
          <a:p>
            <a:pPr marL="228600" lvl="1">
              <a:lnSpc>
                <a:spcPct val="110000"/>
              </a:lnSpc>
              <a:spcBef>
                <a:spcPts val="1000"/>
              </a:spcBef>
            </a:pP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Struck-by and Caught-in-between</a:t>
            </a:r>
          </a:p>
          <a:p>
            <a:pPr lvl="1"/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Removal of existing building materials</a:t>
            </a:r>
          </a:p>
          <a:p>
            <a:pPr lvl="1"/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Heavy equipment </a:t>
            </a:r>
          </a:p>
          <a:p>
            <a:pPr lvl="1"/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Buildings that are structurally weak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996FA-50F6-4E84-98D9-9346688AEC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55A8D-6EA3-49E6-8F5B-ADC5D907F8D5}" type="datetime2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Wednesday, August 25, 2021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102" name="Picture 6" descr="Construction Focus Four Training | Occupational Safety and Health  Administration">
            <a:extLst>
              <a:ext uri="{FF2B5EF4-FFF2-40B4-BE49-F238E27FC236}">
                <a16:creationId xmlns:a16="http://schemas.microsoft.com/office/drawing/2014/main" id="{D0CE6DFE-D6F7-4E56-A0AF-EEC36782B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344" y="2620697"/>
            <a:ext cx="238125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5FE450-9C11-4816-B7B6-369F5EE50EBE}"/>
              </a:ext>
            </a:extLst>
          </p:cNvPr>
          <p:cNvSpPr txBox="1"/>
          <p:nvPr/>
        </p:nvSpPr>
        <p:spPr>
          <a:xfrm>
            <a:off x="4513277" y="4327015"/>
            <a:ext cx="43113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78" lvl="1">
              <a:defRPr/>
            </a:pPr>
            <a:r>
              <a:rPr lang="en-US" sz="1200" dirty="0">
                <a:solidFill>
                  <a:prstClr val="white"/>
                </a:solidFill>
                <a:latin typeface="Calibri" panose="020F0502020204030204"/>
              </a:rPr>
              <a:t>www.osha.gov/training/outreach/construction/focus-four</a:t>
            </a:r>
          </a:p>
        </p:txBody>
      </p:sp>
    </p:spTree>
    <p:extLst>
      <p:ext uri="{BB962C8B-B14F-4D97-AF65-F5344CB8AC3E}">
        <p14:creationId xmlns:p14="http://schemas.microsoft.com/office/powerpoint/2010/main" val="2542229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54188-79F0-4656-81E7-131018DC8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LEP – RESCON Hazards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7181F-60F5-4F8C-B844-ED8934CB0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25563"/>
            <a:ext cx="7886700" cy="4851400"/>
          </a:xfrm>
        </p:spPr>
        <p:txBody>
          <a:bodyPr>
            <a:normAutofit/>
          </a:bodyPr>
          <a:lstStyle/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Trusses, including the loading of trusses before they are secured and braced and erection without proper equipment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Floor Openings, including stairways; balconies; fireplaces; etc.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Tools, including defective or inadequate guards; frayed or damaged power cords; electrical shocks; and failure to provide GFCI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Pneumatic Tools with inadequate or missing guards or lack of proper training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E18B1-56AC-4B64-8E50-53B199D69D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55A8D-6EA3-49E6-8F5B-ADC5D907F8D5}" type="datetime2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Wednesday, August 25, 2021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0238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54188-79F0-4656-81E7-131018DC8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LEP – RESCON Hazards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7181F-60F5-4F8C-B844-ED8934CB0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25563"/>
            <a:ext cx="7886700" cy="48514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Amputations: saws whose guards have been altered, damaged, or removed, training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Scaffolds: training, fall protection, safe access, as well as proper erection and dismantling.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Electrical hazards: overhead power lines, unprotected or incomplete interior electrical work, and improper temporary electrical supply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Struck-by and Caught-in-between hazards: moving equipment and machinery, improper lifting of large building materials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Ladders: damaged equipment, improper use, and lack of training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E18B1-56AC-4B64-8E50-53B199D69D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55A8D-6EA3-49E6-8F5B-ADC5D907F8D5}" type="datetime2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Wednesday, August 25, 2021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53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54188-79F0-4656-81E7-131018DC8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LEP Enforcement Summary</a:t>
            </a:r>
            <a:b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(Preliminary)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7181F-60F5-4F8C-B844-ED8934CB0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25563"/>
            <a:ext cx="7886700" cy="4851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112 inspections (88 Construction-related)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Unprogrammed - 91</a:t>
            </a:r>
          </a:p>
          <a:p>
            <a:pPr lvl="3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Complaint – 53</a:t>
            </a:r>
          </a:p>
          <a:p>
            <a:pPr lvl="3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Referral – 28</a:t>
            </a:r>
          </a:p>
          <a:p>
            <a:pPr lvl="3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Unprogrammed Related – 10</a:t>
            </a:r>
          </a:p>
          <a:p>
            <a:pPr lvl="3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Fatality – 1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Programmed</a:t>
            </a:r>
          </a:p>
          <a:p>
            <a:pPr lvl="3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286 citations issued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256 classified as Serious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classified as Other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classified as Repeat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E18B1-56AC-4B64-8E50-53B199D69D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55A8D-6EA3-49E6-8F5B-ADC5D907F8D5}" type="datetime2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Wednesday, August 25, 2021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074" name="Picture 2" descr="OSHA's Fall Prevention Campaign - Social Media Graphics | Occupational  Safety and Health Administration">
            <a:extLst>
              <a:ext uri="{FF2B5EF4-FFF2-40B4-BE49-F238E27FC236}">
                <a16:creationId xmlns:a16="http://schemas.microsoft.com/office/drawing/2014/main" id="{456E2B67-0578-4B2B-9E23-E312547C3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22" y="3011603"/>
            <a:ext cx="2651128" cy="132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BE6CA1-D57E-4E4A-AB5A-DBD9E562847D}"/>
              </a:ext>
            </a:extLst>
          </p:cNvPr>
          <p:cNvSpPr txBox="1"/>
          <p:nvPr/>
        </p:nvSpPr>
        <p:spPr>
          <a:xfrm>
            <a:off x="136358" y="6128604"/>
            <a:ext cx="85504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78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Preliminary enforcement data, subject to change as </a:t>
            </a:r>
            <a:r>
              <a:rPr lang="en-US" altLang="en-US" sz="1200" dirty="0">
                <a:solidFill>
                  <a:prstClr val="white"/>
                </a:solidFill>
                <a:latin typeface="Calibri" panose="020F0502020204030204"/>
              </a:rPr>
              <a:t>data is updated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lang="en-US" altLang="en-US" sz="1200" dirty="0">
                <a:solidFill>
                  <a:prstClr val="white"/>
                </a:solidFill>
                <a:latin typeface="Calibri" panose="020F0502020204030204"/>
              </a:rPr>
              <a:t>12/4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/2020 – 8/15/2021)</a:t>
            </a:r>
          </a:p>
        </p:txBody>
      </p:sp>
    </p:spTree>
    <p:extLst>
      <p:ext uri="{BB962C8B-B14F-4D97-AF65-F5344CB8AC3E}">
        <p14:creationId xmlns:p14="http://schemas.microsoft.com/office/powerpoint/2010/main" val="1136007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54188-79F0-4656-81E7-131018DC8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LEP Enforcement Summary</a:t>
            </a:r>
            <a:b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(Preliminary)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7181F-60F5-4F8C-B844-ED8934CB0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25563"/>
            <a:ext cx="7886700" cy="4851400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DemoReno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inspections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Unprogrammed – 9</a:t>
            </a:r>
          </a:p>
          <a:p>
            <a:pPr lvl="3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Complaint – 7</a:t>
            </a:r>
          </a:p>
          <a:p>
            <a:pPr lvl="3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Unprogrammed Related - 2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Programmed</a:t>
            </a:r>
          </a:p>
          <a:p>
            <a:pPr lvl="3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citations issued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classified as Serious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classified as Other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E18B1-56AC-4B64-8E50-53B199D69D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55A8D-6EA3-49E6-8F5B-ADC5D907F8D5}" type="datetime2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Wednesday, August 25, 2021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 descr="Louisville Ladder 6-Foot Fiberglass Step Ladder, 375-Pound Capacity,  FS1406HD - Stepladders - Amazon.com">
            <a:extLst>
              <a:ext uri="{FF2B5EF4-FFF2-40B4-BE49-F238E27FC236}">
                <a16:creationId xmlns:a16="http://schemas.microsoft.com/office/drawing/2014/main" id="{154FEA6F-788F-4721-BD1B-A3C92CFBC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5" y="2379110"/>
            <a:ext cx="15716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5A7EFA-6BBA-45A6-B9D3-3540720AE5B3}"/>
              </a:ext>
            </a:extLst>
          </p:cNvPr>
          <p:cNvSpPr txBox="1"/>
          <p:nvPr/>
        </p:nvSpPr>
        <p:spPr>
          <a:xfrm>
            <a:off x="136358" y="6128604"/>
            <a:ext cx="85504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78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Preliminary enforcement data, subject to change as </a:t>
            </a:r>
            <a:r>
              <a:rPr lang="en-US" altLang="en-US" sz="1200" dirty="0">
                <a:solidFill>
                  <a:prstClr val="white"/>
                </a:solidFill>
                <a:latin typeface="Calibri" panose="020F0502020204030204"/>
              </a:rPr>
              <a:t>data is updated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lang="en-US" altLang="en-US" sz="1200" dirty="0">
                <a:solidFill>
                  <a:prstClr val="white"/>
                </a:solidFill>
                <a:latin typeface="Calibri" panose="020F0502020204030204"/>
              </a:rPr>
              <a:t>12/4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/2020 – 8/15/2021)</a:t>
            </a:r>
          </a:p>
        </p:txBody>
      </p:sp>
    </p:spTree>
    <p:extLst>
      <p:ext uri="{BB962C8B-B14F-4D97-AF65-F5344CB8AC3E}">
        <p14:creationId xmlns:p14="http://schemas.microsoft.com/office/powerpoint/2010/main" val="921852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54188-79F0-4656-81E7-131018DC8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LEP Enforcement Summary</a:t>
            </a:r>
            <a:b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(Preliminary)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7181F-60F5-4F8C-B844-ED8934CB0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25563"/>
            <a:ext cx="7886700" cy="4851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RESCON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inspections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Unprogrammed – 2</a:t>
            </a:r>
          </a:p>
          <a:p>
            <a:pPr lvl="3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Complaint – 2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Programmed</a:t>
            </a:r>
          </a:p>
          <a:p>
            <a:pPr lvl="3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 citations issued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classified as Serious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classified as Other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E18B1-56AC-4B64-8E50-53B199D69D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55A8D-6EA3-49E6-8F5B-ADC5D907F8D5}" type="datetime2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Wednesday, August 25, 2021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52" name="Picture 4" descr="How to Repair Roof Shingles or Replace Them - This Old House">
            <a:extLst>
              <a:ext uri="{FF2B5EF4-FFF2-40B4-BE49-F238E27FC236}">
                <a16:creationId xmlns:a16="http://schemas.microsoft.com/office/drawing/2014/main" id="{116E39DD-7341-4E9D-84C4-1BF1E1A0F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422" y="34290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69265F-FB74-4D72-984B-DF146904DC39}"/>
              </a:ext>
            </a:extLst>
          </p:cNvPr>
          <p:cNvSpPr txBox="1"/>
          <p:nvPr/>
        </p:nvSpPr>
        <p:spPr>
          <a:xfrm>
            <a:off x="136358" y="6128604"/>
            <a:ext cx="85504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78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Preliminary enforcement data, subject to change as </a:t>
            </a:r>
            <a:r>
              <a:rPr lang="en-US" altLang="en-US" sz="1200" dirty="0">
                <a:solidFill>
                  <a:prstClr val="white"/>
                </a:solidFill>
                <a:latin typeface="Calibri" panose="020F0502020204030204"/>
              </a:rPr>
              <a:t>data is updated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lang="en-US" altLang="en-US" sz="1200" dirty="0">
                <a:solidFill>
                  <a:prstClr val="white"/>
                </a:solidFill>
                <a:latin typeface="Calibri" panose="020F0502020204030204"/>
              </a:rPr>
              <a:t>5/4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/2021 – 8/15/2021)</a:t>
            </a:r>
          </a:p>
        </p:txBody>
      </p:sp>
    </p:spTree>
    <p:extLst>
      <p:ext uri="{BB962C8B-B14F-4D97-AF65-F5344CB8AC3E}">
        <p14:creationId xmlns:p14="http://schemas.microsoft.com/office/powerpoint/2010/main" val="2822897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1050A9C1-7637-49C3-BF86-BE33666A1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 Early Morning Funny…</a:t>
            </a:r>
          </a:p>
        </p:txBody>
      </p:sp>
      <p:sp>
        <p:nvSpPr>
          <p:cNvPr id="13316" name="Date Placeholder 3">
            <a:extLst>
              <a:ext uri="{FF2B5EF4-FFF2-40B4-BE49-F238E27FC236}">
                <a16:creationId xmlns:a16="http://schemas.microsoft.com/office/drawing/2014/main" id="{2CDC0F91-791B-4C9B-B453-57E16AC27D0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F440ED-C76D-4752-A988-39421D17DEEF}" type="datetime2"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August 25, 2021</a:t>
            </a:fld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886EEC5-B436-4309-A79D-499787C57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080" y="1258349"/>
            <a:ext cx="4857794" cy="4857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809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54188-79F0-4656-81E7-131018DC8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IOSHA Most Frequently Cited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7181F-60F5-4F8C-B844-ED8934CB0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25563"/>
            <a:ext cx="7886700" cy="48514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1926.20(b)(1), </a:t>
            </a:r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and Health Program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1926.95(a), </a:t>
            </a:r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PPE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1926.501(b)(13), </a:t>
            </a:r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Residential Fall Protection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1926.100(a), </a:t>
            </a:r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 Protection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1926.503(a)(1), </a:t>
            </a:r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 Protection Training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1926.20(b)(2), </a:t>
            </a:r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Competent Person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1926.21(b)(2), </a:t>
            </a:r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Hazard Recognition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1926.1053(b)(1), </a:t>
            </a:r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Ladders, 3-foot extension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1926.1060(a), </a:t>
            </a:r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Ladder Training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1926.453(b)(2)(v), </a:t>
            </a:r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 Protection in Aerial Lifts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E18B1-56AC-4B64-8E50-53B199D69D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55A8D-6EA3-49E6-8F5B-ADC5D907F8D5}" type="datetime2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Wednesday, August 25, 2021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D0B2DE-7794-4C5C-B23A-7F558EA46D4C}"/>
              </a:ext>
            </a:extLst>
          </p:cNvPr>
          <p:cNvSpPr txBox="1"/>
          <p:nvPr/>
        </p:nvSpPr>
        <p:spPr>
          <a:xfrm>
            <a:off x="136358" y="6128604"/>
            <a:ext cx="85504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78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Preliminary enforcement data, subject to change as </a:t>
            </a:r>
            <a:r>
              <a:rPr lang="en-US" altLang="en-US" sz="1200" dirty="0">
                <a:solidFill>
                  <a:prstClr val="white"/>
                </a:solidFill>
                <a:latin typeface="Calibri" panose="020F0502020204030204"/>
              </a:rPr>
              <a:t>data is updated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(10/1/2020 – 8/15/2021)</a:t>
            </a:r>
          </a:p>
        </p:txBody>
      </p:sp>
    </p:spTree>
    <p:extLst>
      <p:ext uri="{BB962C8B-B14F-4D97-AF65-F5344CB8AC3E}">
        <p14:creationId xmlns:p14="http://schemas.microsoft.com/office/powerpoint/2010/main" val="2947553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54188-79F0-4656-81E7-131018DC8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End Notes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E18B1-56AC-4B64-8E50-53B199D69D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55A8D-6EA3-49E6-8F5B-ADC5D907F8D5}" type="datetime2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Wednesday, August 25, 2021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D0B2DE-7794-4C5C-B23A-7F558EA46D4C}"/>
              </a:ext>
            </a:extLst>
          </p:cNvPr>
          <p:cNvSpPr txBox="1"/>
          <p:nvPr/>
        </p:nvSpPr>
        <p:spPr>
          <a:xfrm>
            <a:off x="136358" y="6128604"/>
            <a:ext cx="85504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78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Preliminary enforcement data, subject to change as data is updated (10/1/2020 – 8/15/2021)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7795B6-04AA-4B6D-89CC-E597B59E9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514" y="1546942"/>
            <a:ext cx="4303551" cy="25083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6D2EC4-9034-4C59-9E72-465679126F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0027" y="3893650"/>
            <a:ext cx="5058561" cy="13780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3BCDFB-8D31-415E-B7D0-44F3F2896A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1879184"/>
            <a:ext cx="4439927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9326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09517ABC-2A89-40E5-B39F-B28AC84DB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Contact Us</a:t>
            </a:r>
          </a:p>
        </p:txBody>
      </p:sp>
      <p:sp>
        <p:nvSpPr>
          <p:cNvPr id="59396" name="Content Placeholder 2">
            <a:extLst>
              <a:ext uri="{FF2B5EF4-FFF2-40B4-BE49-F238E27FC236}">
                <a16:creationId xmlns:a16="http://schemas.microsoft.com/office/drawing/2014/main" id="{13022DBF-DED9-4A98-9A50-2CA1151A7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2"/>
            <a:ext cx="8229600" cy="4525963"/>
          </a:xfrm>
        </p:spPr>
        <p:txBody>
          <a:bodyPr/>
          <a:lstStyle/>
          <a:p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Indiana Department of Labor</a:t>
            </a:r>
          </a:p>
          <a:p>
            <a:pPr lvl="1"/>
            <a:r>
              <a:rPr lang="en-US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(317) 232-2655</a:t>
            </a:r>
          </a:p>
          <a:p>
            <a:pPr lvl="1"/>
            <a:r>
              <a:rPr lang="en-US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www.in.gov/dol</a:t>
            </a:r>
            <a:endParaRPr lang="en-US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INSafe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www.in.gov/dol/insafe.htm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IOSHA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www.in.gov/dol/iosha.htm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>
              <a:spcBef>
                <a:spcPts val="100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OSHA</a:t>
            </a:r>
          </a:p>
          <a:p>
            <a:pPr lvl="1"/>
            <a:r>
              <a:rPr lang="en-US" altLang="en-US" sz="2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www.osha.gov 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4688506-5922-4D13-98C0-9BDEB91EBB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pPr>
              <a:defRPr/>
            </a:pPr>
            <a:fld id="{7B955A8D-6EA3-49E6-8F5B-ADC5D907F8D5}" type="datetime2">
              <a:rPr lang="en-US" sz="800">
                <a:solidFill>
                  <a:srgbClr val="336699"/>
                </a:solidFill>
                <a:latin typeface="Arial" panose="020B0604020202020204" pitchFamily="34" charset="0"/>
              </a:rPr>
              <a:pPr>
                <a:defRPr/>
              </a:pPr>
              <a:t>Wednesday, August 25, 2021</a:t>
            </a:fld>
            <a:endParaRPr lang="en-US" sz="800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371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IDOL Leadership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761247" y="1274616"/>
            <a:ext cx="1925553" cy="2240594"/>
            <a:chOff x="5230158" y="1870508"/>
            <a:chExt cx="3013910" cy="350701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58716" y="1870508"/>
              <a:ext cx="2671388" cy="2671387"/>
            </a:xfrm>
            <a:prstGeom prst="rect">
              <a:avLst/>
            </a:prstGeom>
            <a:ln w="19050">
              <a:solidFill>
                <a:schemeClr val="bg1"/>
              </a:solidFill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5230158" y="4558573"/>
              <a:ext cx="3013910" cy="8189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Michelle Ellison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Deputy Commissioner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600342" y="1294397"/>
            <a:ext cx="1781624" cy="2237892"/>
            <a:chOff x="1109458" y="1905000"/>
            <a:chExt cx="2558007" cy="3213099"/>
          </a:xfrm>
        </p:grpSpPr>
        <p:sp>
          <p:nvSpPr>
            <p:cNvPr id="10" name="TextBox 9"/>
            <p:cNvSpPr txBox="1"/>
            <p:nvPr/>
          </p:nvSpPr>
          <p:spPr>
            <a:xfrm>
              <a:off x="1109458" y="4366875"/>
              <a:ext cx="2558006" cy="7512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Kenneth R. Boucher II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Deputy Commissioner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76" r="17195"/>
            <a:stretch/>
          </p:blipFill>
          <p:spPr>
            <a:xfrm>
              <a:off x="1148571" y="1905000"/>
              <a:ext cx="2518894" cy="2450456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</p:grpSp>
      <p:sp>
        <p:nvSpPr>
          <p:cNvPr id="12" name="TextBox 11"/>
          <p:cNvSpPr txBox="1"/>
          <p:nvPr/>
        </p:nvSpPr>
        <p:spPr>
          <a:xfrm>
            <a:off x="1959506" y="5469192"/>
            <a:ext cx="20574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Jameson Berry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Director of General Industry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29"/>
          <a:stretch/>
        </p:blipFill>
        <p:spPr>
          <a:xfrm>
            <a:off x="2128644" y="3754929"/>
            <a:ext cx="1705014" cy="1707025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5190770" y="5456992"/>
            <a:ext cx="178162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Jeremy Galloway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Director of Construction Safety</a:t>
            </a:r>
          </a:p>
        </p:txBody>
      </p:sp>
      <p:pic>
        <p:nvPicPr>
          <p:cNvPr id="7" name="Picture 6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0C9077F9-A7D5-46D4-85A2-21A529966CD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1" b="11931"/>
          <a:stretch/>
        </p:blipFill>
        <p:spPr>
          <a:xfrm>
            <a:off x="507640" y="1312366"/>
            <a:ext cx="1816095" cy="170642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BEDC528-0FA8-4525-A514-49176284AB74}"/>
              </a:ext>
            </a:extLst>
          </p:cNvPr>
          <p:cNvSpPr txBox="1"/>
          <p:nvPr/>
        </p:nvSpPr>
        <p:spPr>
          <a:xfrm>
            <a:off x="465589" y="3047322"/>
            <a:ext cx="18665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Joe Hoage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Commissioner of Labor</a:t>
            </a:r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82FA0951-4A3A-4404-B9FE-4DD827618C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AB8747-42A0-46D8-8F83-8A343E7D95C8}" type="datetime2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Wednesday, August 25, 2021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6BE556-165D-4A9A-BB93-3E21385E7B9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0" r="22813"/>
          <a:stretch/>
        </p:blipFill>
        <p:spPr>
          <a:xfrm rot="16200000">
            <a:off x="5248114" y="3723202"/>
            <a:ext cx="1714979" cy="1752600"/>
          </a:xfrm>
          <a:prstGeom prst="rect">
            <a:avLst/>
          </a:prstGeom>
          <a:ln w="1905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3739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3820D33-ECD5-409A-9ADC-FC179944F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406" y="199008"/>
            <a:ext cx="7977188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Nonfatal Workplace Injury and Illness Rate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339DE989-E6D1-4CEC-8B5B-D4F1A9A7CF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pPr>
              <a:defRPr/>
            </a:pPr>
            <a:fld id="{7AAB8747-42A0-46D8-8F83-8A343E7D95C8}" type="datetime2">
              <a:rPr lang="en-US" sz="800">
                <a:solidFill>
                  <a:srgbClr val="336699"/>
                </a:solidFill>
                <a:latin typeface="Arial" panose="020B0604020202020204" pitchFamily="34" charset="0"/>
              </a:rPr>
              <a:pPr>
                <a:defRPr/>
              </a:pPr>
              <a:t>Wednesday, August 25, 2021</a:t>
            </a:fld>
            <a:endParaRPr lang="en-US" sz="800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1027" name="Picture 2">
            <a:extLst>
              <a:ext uri="{FF2B5EF4-FFF2-40B4-BE49-F238E27FC236}">
                <a16:creationId xmlns:a16="http://schemas.microsoft.com/office/drawing/2014/main" id="{9952FDA6-1A4F-4B4E-BAD4-9F87E325A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37" y="1630290"/>
            <a:ext cx="8600726" cy="359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DC918C-AAC0-4BC6-A5FE-609C8FB8AD45}"/>
              </a:ext>
            </a:extLst>
          </p:cNvPr>
          <p:cNvSpPr txBox="1"/>
          <p:nvPr/>
        </p:nvSpPr>
        <p:spPr>
          <a:xfrm>
            <a:off x="136358" y="6128604"/>
            <a:ext cx="85504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78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Federal Bureau of Labor Statistics’ Survey of Occupational Injuries and Illnesses for 2019</a:t>
            </a:r>
          </a:p>
        </p:txBody>
      </p:sp>
    </p:spTree>
    <p:extLst>
      <p:ext uri="{BB962C8B-B14F-4D97-AF65-F5344CB8AC3E}">
        <p14:creationId xmlns:p14="http://schemas.microsoft.com/office/powerpoint/2010/main" val="679683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1050A9C1-7637-49C3-BF86-BE33666A1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2019 SOII Highlights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16FA0E30-53A0-401F-B407-7241D8E9C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2"/>
          </a:xfrm>
        </p:spPr>
        <p:txBody>
          <a:bodyPr/>
          <a:lstStyle/>
          <a:p>
            <a:pPr marL="342900" lvl="1" indent="-342900"/>
            <a:r>
              <a:rPr lang="en-US" altLang="en-US" dirty="0">
                <a:ea typeface="+mn-ea"/>
                <a:cs typeface="+mn-cs"/>
              </a:rPr>
              <a:t>The 2019 overall state rate is tied with the 2018 for a historic low of 3.3 per 100 full-time workers</a:t>
            </a:r>
          </a:p>
          <a:p>
            <a:pPr marL="342900" lvl="1" indent="-342900"/>
            <a:r>
              <a:rPr lang="en-US" altLang="en-US" dirty="0">
                <a:ea typeface="+mn-ea"/>
                <a:cs typeface="+mn-cs"/>
              </a:rPr>
              <a:t>Nine Hoosier industries experienced decreases in the nonfatal workplace injury and illness rate</a:t>
            </a:r>
          </a:p>
          <a:p>
            <a:pPr marL="342900" lvl="1" indent="-342900"/>
            <a:r>
              <a:rPr lang="en-US" altLang="en-US" dirty="0">
                <a:ea typeface="+mn-ea"/>
                <a:cs typeface="+mn-cs"/>
              </a:rPr>
              <a:t>Educational services sector experienced highest decrease (42.86%)</a:t>
            </a:r>
          </a:p>
          <a:p>
            <a:pPr marL="342900" lvl="1" indent="-342900"/>
            <a:r>
              <a:rPr lang="en-US" altLang="en-US" dirty="0">
                <a:ea typeface="+mn-ea"/>
                <a:cs typeface="+mn-cs"/>
              </a:rPr>
              <a:t>The Hoosier manufacturing industry experienced nearly a 10% decrease from 4.1 in 2018 to 3.7 per 100 full-time workers </a:t>
            </a:r>
          </a:p>
          <a:p>
            <a:pPr marL="342900" lvl="1" indent="-342900"/>
            <a:r>
              <a:rPr lang="en-US" altLang="en-US" dirty="0">
                <a:ea typeface="+mn-ea"/>
                <a:cs typeface="+mn-cs"/>
              </a:rPr>
              <a:t>The 2019 Hoosier construction industry rate was 2.7 which represents a slight increase from 2.6 in 2018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 lvl="1"/>
            <a:endParaRPr lang="en-US" altLang="en-US" dirty="0"/>
          </a:p>
          <a:p>
            <a:endParaRPr lang="en-US" altLang="en-US" dirty="0"/>
          </a:p>
          <a:p>
            <a:pPr lvl="1"/>
            <a:endParaRPr lang="en-US" altLang="en-US" dirty="0"/>
          </a:p>
        </p:txBody>
      </p:sp>
      <p:sp>
        <p:nvSpPr>
          <p:cNvPr id="13316" name="Date Placeholder 3">
            <a:extLst>
              <a:ext uri="{FF2B5EF4-FFF2-40B4-BE49-F238E27FC236}">
                <a16:creationId xmlns:a16="http://schemas.microsoft.com/office/drawing/2014/main" id="{2CDC0F91-791B-4C9B-B453-57E16AC27D0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F440ED-C76D-4752-A988-39421D17DEEF}" type="datetime2"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August 25, 2021</a:t>
            </a:fld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D0F58E-3E63-4DC7-AB37-E18F9B56E266}"/>
              </a:ext>
            </a:extLst>
          </p:cNvPr>
          <p:cNvSpPr txBox="1"/>
          <p:nvPr/>
        </p:nvSpPr>
        <p:spPr>
          <a:xfrm>
            <a:off x="136358" y="6128604"/>
            <a:ext cx="85504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78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Federal Bureau of Labor Statistics’ Survey of Occupational Injuries and Illnesses for 2019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ECE18D-3AC0-4FBA-BE00-BC6EC04C9D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42" t="12006" r="37105"/>
          <a:stretch/>
        </p:blipFill>
        <p:spPr>
          <a:xfrm>
            <a:off x="6631835" y="4303552"/>
            <a:ext cx="1187367" cy="1524424"/>
          </a:xfrm>
          <a:prstGeom prst="rect">
            <a:avLst/>
          </a:prstGeom>
          <a:ln w="3175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1932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1050A9C1-7637-49C3-BF86-BE33666A1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2019 Highest Major Hoosier Industries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16FA0E30-53A0-401F-B407-7241D8E9C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75874"/>
            <a:ext cx="8229600" cy="4193088"/>
          </a:xfrm>
        </p:spPr>
        <p:txBody>
          <a:bodyPr/>
          <a:lstStyle/>
          <a:p>
            <a:pPr marL="342900" lvl="1" indent="-342900"/>
            <a:r>
              <a:rPr lang="en-US" altLang="en-US" dirty="0">
                <a:ea typeface="+mn-ea"/>
                <a:cs typeface="+mn-cs"/>
              </a:rPr>
              <a:t>Local Government: 5.3 (4.6 in 2018)</a:t>
            </a:r>
          </a:p>
          <a:p>
            <a:pPr marL="342900" lvl="1" indent="-342900"/>
            <a:r>
              <a:rPr lang="en-US" altLang="en-US" dirty="0">
                <a:ea typeface="+mn-ea"/>
                <a:cs typeface="+mn-cs"/>
              </a:rPr>
              <a:t>Agriculture, forestry, fishing, and hunting: 4.7 (3.6 in 2018)</a:t>
            </a:r>
          </a:p>
          <a:p>
            <a:pPr marL="342900" lvl="1" indent="-342900"/>
            <a:r>
              <a:rPr lang="en-US" altLang="en-US" dirty="0">
                <a:ea typeface="+mn-ea"/>
                <a:cs typeface="+mn-cs"/>
              </a:rPr>
              <a:t>Transportation and Warehousing: 4.7 (4.4 in 2018)</a:t>
            </a:r>
          </a:p>
          <a:p>
            <a:endParaRPr lang="en-US" altLang="en-US" dirty="0"/>
          </a:p>
          <a:p>
            <a:endParaRPr lang="en-US" altLang="en-US" dirty="0"/>
          </a:p>
          <a:p>
            <a:pPr lvl="1"/>
            <a:endParaRPr lang="en-US" altLang="en-US" dirty="0"/>
          </a:p>
          <a:p>
            <a:endParaRPr lang="en-US" altLang="en-US" dirty="0"/>
          </a:p>
          <a:p>
            <a:pPr lvl="1"/>
            <a:endParaRPr lang="en-US" altLang="en-US" dirty="0"/>
          </a:p>
        </p:txBody>
      </p:sp>
      <p:sp>
        <p:nvSpPr>
          <p:cNvPr id="13316" name="Date Placeholder 3">
            <a:extLst>
              <a:ext uri="{FF2B5EF4-FFF2-40B4-BE49-F238E27FC236}">
                <a16:creationId xmlns:a16="http://schemas.microsoft.com/office/drawing/2014/main" id="{2CDC0F91-791B-4C9B-B453-57E16AC27D0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F440ED-C76D-4752-A988-39421D17DEEF}" type="datetime2"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August 25, 2021</a:t>
            </a:fld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B0CD1A-582B-475C-9C17-B9D91CF9C635}"/>
              </a:ext>
            </a:extLst>
          </p:cNvPr>
          <p:cNvSpPr txBox="1"/>
          <p:nvPr/>
        </p:nvSpPr>
        <p:spPr>
          <a:xfrm>
            <a:off x="136358" y="6128604"/>
            <a:ext cx="85504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78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Federal Bureau of Labor Statistics’ Survey of Occupational Injuries and Illnesses for 2019</a:t>
            </a:r>
          </a:p>
        </p:txBody>
      </p:sp>
    </p:spTree>
    <p:extLst>
      <p:ext uri="{BB962C8B-B14F-4D97-AF65-F5344CB8AC3E}">
        <p14:creationId xmlns:p14="http://schemas.microsoft.com/office/powerpoint/2010/main" val="146726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1050A9C1-7637-49C3-BF86-BE33666A1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2019 Hoosier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Construction Industry Worker Injuries and Illnesses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16FA0E30-53A0-401F-B407-7241D8E9C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002" y="1524002"/>
            <a:ext cx="8535798" cy="4525963"/>
          </a:xfrm>
        </p:spPr>
        <p:txBody>
          <a:bodyPr/>
          <a:lstStyle/>
          <a:p>
            <a:pPr lvl="1">
              <a:buFont typeface="+mj-lt"/>
              <a:buChar char="•"/>
            </a:pPr>
            <a:r>
              <a:rPr lang="en-US" altLang="en-US" dirty="0"/>
              <a:t>Approximately 1,200 worker injuries/illnesses resulted in 1 or more days away from work</a:t>
            </a:r>
          </a:p>
          <a:p>
            <a:pPr lvl="2">
              <a:buFont typeface="+mj-lt"/>
              <a:buChar char="•"/>
            </a:pPr>
            <a:r>
              <a:rPr lang="en-US" altLang="en-US" dirty="0"/>
              <a:t>2019 median number of days away from work = 6</a:t>
            </a:r>
          </a:p>
          <a:p>
            <a:pPr lvl="2">
              <a:buFont typeface="+mj-lt"/>
              <a:buChar char="•"/>
            </a:pPr>
            <a:r>
              <a:rPr lang="en-US" altLang="en-US" dirty="0"/>
              <a:t>2018 median number of days away from work = 3</a:t>
            </a:r>
          </a:p>
          <a:p>
            <a:pPr lvl="1">
              <a:buFont typeface="+mj-lt"/>
              <a:buChar char="•"/>
            </a:pPr>
            <a:r>
              <a:rPr lang="en-US" altLang="en-US" dirty="0"/>
              <a:t>800 cases with days away from work occurred in the specialty trade sub-industries</a:t>
            </a:r>
          </a:p>
          <a:p>
            <a:pPr lvl="2">
              <a:buFont typeface="+mj-lt"/>
              <a:buChar char="•"/>
            </a:pPr>
            <a:r>
              <a:rPr lang="en-US" altLang="en-US" dirty="0"/>
              <a:t>Contact with objects, equipment: 35%</a:t>
            </a:r>
          </a:p>
          <a:p>
            <a:pPr lvl="2">
              <a:buFont typeface="+mj-lt"/>
              <a:buChar char="•"/>
            </a:pPr>
            <a:r>
              <a:rPr lang="en-US" altLang="en-US" dirty="0"/>
              <a:t>Falls, slips, trips: 32%</a:t>
            </a:r>
          </a:p>
          <a:p>
            <a:pPr lvl="2">
              <a:buFont typeface="+mj-lt"/>
              <a:buChar char="•"/>
            </a:pPr>
            <a:r>
              <a:rPr lang="en-US" altLang="en-US" dirty="0"/>
              <a:t>Overexertion and bodily reaction: 22%</a:t>
            </a:r>
          </a:p>
          <a:p>
            <a:pPr marL="457200" lvl="1" indent="0">
              <a:buNone/>
            </a:pPr>
            <a:endParaRPr lang="en-US" altLang="en-US" dirty="0"/>
          </a:p>
        </p:txBody>
      </p:sp>
      <p:sp>
        <p:nvSpPr>
          <p:cNvPr id="13316" name="Date Placeholder 3">
            <a:extLst>
              <a:ext uri="{FF2B5EF4-FFF2-40B4-BE49-F238E27FC236}">
                <a16:creationId xmlns:a16="http://schemas.microsoft.com/office/drawing/2014/main" id="{2CDC0F91-791B-4C9B-B453-57E16AC27D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13" indent="-285737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2942" indent="-228589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120" indent="-228589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298" indent="-228589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474" indent="-228589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652" indent="-228589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8829" indent="-228589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006" indent="-228589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F440ED-C76D-4752-A988-39421D17DEEF}" type="datetime2">
              <a:rPr lang="en-US" altLang="en-US" sz="800">
                <a:solidFill>
                  <a:srgbClr val="336699"/>
                </a:solidFill>
              </a:rPr>
              <a:pPr>
                <a:spcBef>
                  <a:spcPct val="0"/>
                </a:spcBef>
                <a:buFontTx/>
                <a:buNone/>
              </a:pPr>
              <a:t>Wednesday, August 25, 2021</a:t>
            </a:fld>
            <a:endParaRPr lang="en-US" altLang="en-US" sz="800" dirty="0">
              <a:solidFill>
                <a:srgbClr val="33669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BD21ED-E7B7-486E-8731-32A89945B01C}"/>
              </a:ext>
            </a:extLst>
          </p:cNvPr>
          <p:cNvSpPr txBox="1"/>
          <p:nvPr/>
        </p:nvSpPr>
        <p:spPr>
          <a:xfrm>
            <a:off x="136358" y="6128604"/>
            <a:ext cx="85504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78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Federal Bureau of Labor Statistics’ Survey of Occupational Injuries and Illnesses for 2019</a:t>
            </a:r>
          </a:p>
        </p:txBody>
      </p:sp>
    </p:spTree>
    <p:extLst>
      <p:ext uri="{BB962C8B-B14F-4D97-AF65-F5344CB8AC3E}">
        <p14:creationId xmlns:p14="http://schemas.microsoft.com/office/powerpoint/2010/main" val="2975503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3820D33-ECD5-409A-9ADC-FC179944F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"/>
            <a:ext cx="7977188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2019 Fatal Workplace Injuries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7032E86F-07F2-4272-A371-0BCEF9C1A8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AB8747-42A0-46D8-8F83-8A343E7D95C8}" type="datetime2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Wednesday, August 25, 2021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DE1313-2E4D-49E6-AAA9-F565CD3B29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2" y="1041689"/>
            <a:ext cx="7534275" cy="4857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4E42CC-AF37-4B86-BFB7-16B6A6C7BA08}"/>
              </a:ext>
            </a:extLst>
          </p:cNvPr>
          <p:cNvSpPr txBox="1"/>
          <p:nvPr/>
        </p:nvSpPr>
        <p:spPr>
          <a:xfrm>
            <a:off x="136358" y="6128604"/>
            <a:ext cx="85504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78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Federal Bureau of Labor Statistics’ Census of Fatal Occupational Injuries for 2019</a:t>
            </a:r>
          </a:p>
        </p:txBody>
      </p:sp>
    </p:spTree>
    <p:extLst>
      <p:ext uri="{BB962C8B-B14F-4D97-AF65-F5344CB8AC3E}">
        <p14:creationId xmlns:p14="http://schemas.microsoft.com/office/powerpoint/2010/main" val="147080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1050A9C1-7637-49C3-BF86-BE33666A1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2019 Fatal Workplace Injury Demographics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16FA0E30-53A0-401F-B407-7241D8E9C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2"/>
            <a:ext cx="8229600" cy="4525963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146 Workplace fatalities</a:t>
            </a:r>
          </a:p>
          <a:p>
            <a:pPr marL="685800" lvl="2">
              <a:spcBef>
                <a:spcPts val="100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135 men</a:t>
            </a:r>
          </a:p>
          <a:p>
            <a:pPr marL="685800" lvl="2">
              <a:spcBef>
                <a:spcPts val="100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women</a:t>
            </a:r>
          </a:p>
          <a:p>
            <a:pPr marL="685800" lvl="2">
              <a:spcBef>
                <a:spcPts val="100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self-employed individuals</a:t>
            </a:r>
          </a:p>
          <a:p>
            <a:pPr marL="685800" lvl="2">
              <a:spcBef>
                <a:spcPts val="100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 wage and salary earners</a:t>
            </a:r>
          </a:p>
        </p:txBody>
      </p:sp>
      <p:sp>
        <p:nvSpPr>
          <p:cNvPr id="13316" name="Date Placeholder 3">
            <a:extLst>
              <a:ext uri="{FF2B5EF4-FFF2-40B4-BE49-F238E27FC236}">
                <a16:creationId xmlns:a16="http://schemas.microsoft.com/office/drawing/2014/main" id="{2CDC0F91-791B-4C9B-B453-57E16AC27D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13" indent="-285737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2942" indent="-228589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120" indent="-228589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298" indent="-228589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474" indent="-228589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652" indent="-228589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8829" indent="-228589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006" indent="-228589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F440ED-C76D-4752-A988-39421D17DEEF}" type="datetime2"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Wednesday, August 25, 2021</a:t>
            </a:fld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F15E4E-3EE6-4C73-98C2-8F80D4DF9675}"/>
              </a:ext>
            </a:extLst>
          </p:cNvPr>
          <p:cNvSpPr txBox="1"/>
          <p:nvPr/>
        </p:nvSpPr>
        <p:spPr>
          <a:xfrm>
            <a:off x="136358" y="6128604"/>
            <a:ext cx="85504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78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Federal Bureau of Labor Statistics’ Census of Fatal Occupational Injuries for 2019</a:t>
            </a:r>
          </a:p>
        </p:txBody>
      </p:sp>
    </p:spTree>
    <p:extLst>
      <p:ext uri="{BB962C8B-B14F-4D97-AF65-F5344CB8AC3E}">
        <p14:creationId xmlns:p14="http://schemas.microsoft.com/office/powerpoint/2010/main" val="1880467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742C11E645F14FAFB7CFCAB50A2E67" ma:contentTypeVersion="13" ma:contentTypeDescription="Create a new document." ma:contentTypeScope="" ma:versionID="37167ecf97456529658dc62eaf7d037b">
  <xsd:schema xmlns:xsd="http://www.w3.org/2001/XMLSchema" xmlns:xs="http://www.w3.org/2001/XMLSchema" xmlns:p="http://schemas.microsoft.com/office/2006/metadata/properties" xmlns:ns1="http://schemas.microsoft.com/sharepoint/v3" xmlns:ns3="f815fc4c-54ca-49dd-b3dc-9e4e290614be" xmlns:ns4="b459c702-1b41-4fc1-8578-b90e91ffb4b5" targetNamespace="http://schemas.microsoft.com/office/2006/metadata/properties" ma:root="true" ma:fieldsID="7d3424a219df9549cbe845be9330981d" ns1:_="" ns3:_="" ns4:_="">
    <xsd:import namespace="http://schemas.microsoft.com/sharepoint/v3"/>
    <xsd:import namespace="f815fc4c-54ca-49dd-b3dc-9e4e290614be"/>
    <xsd:import namespace="b459c702-1b41-4fc1-8578-b90e91ffb4b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1:_ip_UnifiedCompliancePolicyProperties" minOccurs="0"/>
                <xsd:element ref="ns1:_ip_UnifiedCompliancePolicyUIAction" minOccurs="0"/>
                <xsd:element ref="ns4:MediaServiceGenerationTime" minOccurs="0"/>
                <xsd:element ref="ns4:MediaServiceEventHashCode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15fc4c-54ca-49dd-b3dc-9e4e290614b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59c702-1b41-4fc1-8578-b90e91ffb4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95DE9CF-A208-49F0-A0A7-0236B74CE4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26D3BD-BD6F-40C2-BA4D-79BF39ADB5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815fc4c-54ca-49dd-b3dc-9e4e290614be"/>
    <ds:schemaRef ds:uri="b459c702-1b41-4fc1-8578-b90e91ffb4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CF1FA42-F6AD-45DB-91B9-2CBBB757E8E0}">
  <ds:schemaRefs>
    <ds:schemaRef ds:uri="http://www.w3.org/XML/1998/namespace"/>
    <ds:schemaRef ds:uri="http://purl.org/dc/dcmitype/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b459c702-1b41-4fc1-8578-b90e91ffb4b5"/>
    <ds:schemaRef ds:uri="f815fc4c-54ca-49dd-b3dc-9e4e290614be"/>
    <ds:schemaRef ds:uri="http://schemas.microsoft.com/office/2006/metadata/properties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5198</TotalTime>
  <Words>1414</Words>
  <Application>Microsoft Office PowerPoint</Application>
  <PresentationFormat>On-screen Show (4:3)</PresentationFormat>
  <Paragraphs>231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Default Design</vt:lpstr>
      <vt:lpstr>IDOL Update CCS Safety Director’s Forum August 25, 2021 </vt:lpstr>
      <vt:lpstr>An Early Morning Funny…</vt:lpstr>
      <vt:lpstr>IDOL Leadership</vt:lpstr>
      <vt:lpstr>Nonfatal Workplace Injury and Illness Rate</vt:lpstr>
      <vt:lpstr>2019 SOII Highlights</vt:lpstr>
      <vt:lpstr>2019 Highest Major Hoosier Industries</vt:lpstr>
      <vt:lpstr>2019 Hoosier Construction Industry Worker Injuries and Illnesses</vt:lpstr>
      <vt:lpstr>2019 Fatal Workplace Injuries</vt:lpstr>
      <vt:lpstr>2019 Fatal Workplace Injury Demographics</vt:lpstr>
      <vt:lpstr>2019 Hoosier Worker Fatalities by Industry</vt:lpstr>
      <vt:lpstr>2019 Fatal Workplace Injuries  in Indiana by Event</vt:lpstr>
      <vt:lpstr>Local Emphasis Programs</vt:lpstr>
      <vt:lpstr>LEP – Falls</vt:lpstr>
      <vt:lpstr>LEP – RenoDemo Hazards</vt:lpstr>
      <vt:lpstr>LEP – RESCON Hazards</vt:lpstr>
      <vt:lpstr>LEP – RESCON Hazards (cont.)</vt:lpstr>
      <vt:lpstr>LEP Enforcement Summary (Preliminary)</vt:lpstr>
      <vt:lpstr>LEP Enforcement Summary (Preliminary)</vt:lpstr>
      <vt:lpstr>LEP Enforcement Summary (Preliminary)</vt:lpstr>
      <vt:lpstr>IOSHA Most Frequently Cited</vt:lpstr>
      <vt:lpstr>End Notes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IOSHA Update Indiana Construction Safety Partnership December 3rd, 2020</dc:title>
  <dc:creator>Jameson Berry</dc:creator>
  <cp:lastModifiedBy>Ellison, Michelle</cp:lastModifiedBy>
  <cp:revision>64</cp:revision>
  <cp:lastPrinted>2021-08-24T19:38:24Z</cp:lastPrinted>
  <dcterms:created xsi:type="dcterms:W3CDTF">2020-12-02T19:36:57Z</dcterms:created>
  <dcterms:modified xsi:type="dcterms:W3CDTF">2021-08-25T17:48:28Z</dcterms:modified>
</cp:coreProperties>
</file>